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8" r:id="rId10"/>
    <p:sldId id="272" r:id="rId11"/>
    <p:sldId id="273" r:id="rId12"/>
    <p:sldId id="274" r:id="rId13"/>
    <p:sldId id="275" r:id="rId14"/>
    <p:sldId id="276" r:id="rId15"/>
    <p:sldId id="277" r:id="rId16"/>
    <p:sldId id="264" r:id="rId17"/>
    <p:sldId id="266" r:id="rId18"/>
    <p:sldId id="267" r:id="rId19"/>
    <p:sldId id="268" r:id="rId20"/>
    <p:sldId id="269" r:id="rId21"/>
    <p:sldId id="270" r:id="rId22"/>
  </p:sldIdLst>
  <p:sldSz cx="9144000" cy="5143500" type="screen16x9"/>
  <p:notesSz cx="6858000" cy="9144000"/>
  <p:embeddedFontLst>
    <p:embeddedFont>
      <p:font typeface="Maven Pro" pitchFamily="2" charset="0"/>
      <p:regular r:id="rId24"/>
      <p:bold r:id="rId25"/>
    </p:embeddedFont>
    <p:embeddedFont>
      <p:font typeface="Nunito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48"/>
  </p:normalViewPr>
  <p:slideViewPr>
    <p:cSldViewPr snapToGrid="0">
      <p:cViewPr>
        <p:scale>
          <a:sx n="154" d="100"/>
          <a:sy n="154" d="100"/>
        </p:scale>
        <p:origin x="232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d7a9e2ad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cd7a9e2ad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d7a9e2ad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cd7a9e2ad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d7a9e2ad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cd7a9e2ad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d7a9e2ad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d7a9e2ad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d7a9e2ad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cd7a9e2ad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d764e0341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d764e0341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d764e0341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d764e0341_0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d764e0341_0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d764e0341_0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d764e0341_0_1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cd764e0341_0_1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d764e0341_0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d764e0341_0_1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d764e0341_0_1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d764e0341_0_1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d764e0341_0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cd764e0341_0_1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d7a9e2a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d7a9e2a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342175" y="325224"/>
            <a:ext cx="8475300" cy="31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chemeClr val="dk2"/>
                </a:solidFill>
              </a:rPr>
              <a:t>A Hierarchical Bayesian Model for Hurricane Trajectories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342175" y="3608325"/>
            <a:ext cx="81621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 b="1">
                <a:solidFill>
                  <a:schemeClr val="dk2"/>
                </a:solidFill>
              </a:rPr>
              <a:t>Group 3: Wenhao Gou, Qestiyah Wang, </a:t>
            </a:r>
            <a:endParaRPr sz="2200" b="1">
              <a:solidFill>
                <a:schemeClr val="dk2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 b="1">
                <a:solidFill>
                  <a:schemeClr val="dk2"/>
                </a:solidFill>
              </a:rPr>
              <a:t>    Jared Klug</a:t>
            </a:r>
            <a:endParaRPr sz="22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78;p26">
            <a:extLst>
              <a:ext uri="{FF2B5EF4-FFF2-40B4-BE49-F238E27FC236}">
                <a16:creationId xmlns:a16="http://schemas.microsoft.com/office/drawing/2014/main" id="{85600A72-80B4-F843-ABE5-1F4D701D5D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1202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Discussion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MC</a:t>
            </a:r>
            <a:r>
              <a:rPr lang="zh-CN" altLang="en-US" dirty="0"/>
              <a:t> </a:t>
            </a:r>
            <a:r>
              <a:rPr lang="en-US" altLang="zh-CN" dirty="0"/>
              <a:t>Chain:	</a:t>
            </a:r>
            <a:r>
              <a:rPr lang="en-US" altLang="zh-CN" sz="2000" dirty="0">
                <a:solidFill>
                  <a:srgbClr val="0070C0"/>
                </a:solidFill>
              </a:rPr>
              <a:t>Warm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Start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6" name="图片 5" descr="图形用户界面, 文本&#10;&#10;中度可信度描述已自动生成">
            <a:extLst>
              <a:ext uri="{FF2B5EF4-FFF2-40B4-BE49-F238E27FC236}">
                <a16:creationId xmlns:a16="http://schemas.microsoft.com/office/drawing/2014/main" id="{A4777A06-10DF-BA47-B7A2-1B4925EA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5" y="785816"/>
            <a:ext cx="4649765" cy="690867"/>
          </a:xfrm>
          <a:prstGeom prst="rect">
            <a:avLst/>
          </a:prstGeom>
        </p:spPr>
      </p:pic>
      <p:pic>
        <p:nvPicPr>
          <p:cNvPr id="8" name="图片 7" descr="图表&#10;&#10;描述已自动生成">
            <a:extLst>
              <a:ext uri="{FF2B5EF4-FFF2-40B4-BE49-F238E27FC236}">
                <a16:creationId xmlns:a16="http://schemas.microsoft.com/office/drawing/2014/main" id="{70214EC2-1F54-8D46-9F53-4A60802B4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40182"/>
            <a:ext cx="4821434" cy="3410466"/>
          </a:xfrm>
          <a:prstGeom prst="rect">
            <a:avLst/>
          </a:prstGeom>
        </p:spPr>
      </p:pic>
      <p:pic>
        <p:nvPicPr>
          <p:cNvPr id="10" name="图片 9" descr="图片包含 图表&#10;&#10;描述已自动生成">
            <a:extLst>
              <a:ext uri="{FF2B5EF4-FFF2-40B4-BE49-F238E27FC236}">
                <a16:creationId xmlns:a16="http://schemas.microsoft.com/office/drawing/2014/main" id="{FA315BE4-7BB8-CA4E-99EC-AD16CCF2D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772" y="1513184"/>
            <a:ext cx="4718228" cy="333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02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78;p26">
            <a:extLst>
              <a:ext uri="{FF2B5EF4-FFF2-40B4-BE49-F238E27FC236}">
                <a16:creationId xmlns:a16="http://schemas.microsoft.com/office/drawing/2014/main" id="{4EAC906A-81CD-BB4B-AECE-0FFDAB76719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030500" cy="120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altLang="zh-CN" dirty="0"/>
              <a:t>Discussion on MC Chain:	</a:t>
            </a:r>
            <a:r>
              <a:rPr lang="en-US" altLang="zh-CN" sz="2000" dirty="0">
                <a:solidFill>
                  <a:srgbClr val="0070C0"/>
                </a:solidFill>
              </a:rPr>
              <a:t>Long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chain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图片 5" descr="图表, 直方图&#10;&#10;描述已自动生成">
            <a:extLst>
              <a:ext uri="{FF2B5EF4-FFF2-40B4-BE49-F238E27FC236}">
                <a16:creationId xmlns:a16="http://schemas.microsoft.com/office/drawing/2014/main" id="{35DE1B99-3F3A-A048-83B7-7F4CB7011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4466"/>
            <a:ext cx="4653284" cy="2834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B591F6-5F2F-E646-A8D0-C2A4F6661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15" y="1534465"/>
            <a:ext cx="4653285" cy="283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9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78;p26">
            <a:extLst>
              <a:ext uri="{FF2B5EF4-FFF2-40B4-BE49-F238E27FC236}">
                <a16:creationId xmlns:a16="http://schemas.microsoft.com/office/drawing/2014/main" id="{DD213C5F-3BD3-B844-9D9B-7DE394EB44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1202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Discussion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MC</a:t>
            </a:r>
            <a:r>
              <a:rPr lang="zh-CN" altLang="en-US" dirty="0"/>
              <a:t> </a:t>
            </a:r>
            <a:r>
              <a:rPr lang="en-US" altLang="zh-CN" dirty="0"/>
              <a:t>Chain:	</a:t>
            </a:r>
            <a:r>
              <a:rPr lang="en-US" altLang="zh-CN" sz="2000" dirty="0">
                <a:solidFill>
                  <a:srgbClr val="0070C0"/>
                </a:solidFill>
              </a:rPr>
              <a:t>Up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Chain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6" name="图片 5" descr="手机屏幕截图&#10;&#10;低可信度描述已自动生成">
            <a:extLst>
              <a:ext uri="{FF2B5EF4-FFF2-40B4-BE49-F238E27FC236}">
                <a16:creationId xmlns:a16="http://schemas.microsoft.com/office/drawing/2014/main" id="{64DFBB07-034D-774D-82E8-55156D1CA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6117"/>
            <a:ext cx="4413494" cy="27746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48EC39-A841-E84A-B0AE-DA1C5E05A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0" y="1476117"/>
            <a:ext cx="4663440" cy="293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47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78;p26">
            <a:extLst>
              <a:ext uri="{FF2B5EF4-FFF2-40B4-BE49-F238E27FC236}">
                <a16:creationId xmlns:a16="http://schemas.microsoft.com/office/drawing/2014/main" id="{CC6389EF-8365-FD43-BBAB-5F21640B1C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1202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Discussion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MC</a:t>
            </a:r>
            <a:r>
              <a:rPr lang="zh-CN" altLang="en-US" dirty="0"/>
              <a:t> </a:t>
            </a:r>
            <a:r>
              <a:rPr lang="en-US" altLang="zh-CN" dirty="0"/>
              <a:t>Chain:	</a:t>
            </a:r>
            <a:r>
              <a:rPr lang="en-US" altLang="zh-CN" sz="2000" dirty="0">
                <a:solidFill>
                  <a:srgbClr val="0070C0"/>
                </a:solidFill>
              </a:rPr>
              <a:t>Down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Chain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6" name="图片 5" descr="图片包含 游戏机, 刷子&#10;&#10;描述已自动生成">
            <a:extLst>
              <a:ext uri="{FF2B5EF4-FFF2-40B4-BE49-F238E27FC236}">
                <a16:creationId xmlns:a16="http://schemas.microsoft.com/office/drawing/2014/main" id="{D00FE1EE-0292-D14D-98D4-81AD0B013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191"/>
            <a:ext cx="4510153" cy="31534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B5EF88-B3D2-D948-8055-850D1B5AC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153" y="1382856"/>
            <a:ext cx="4633847" cy="327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57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78;p26">
            <a:extLst>
              <a:ext uri="{FF2B5EF4-FFF2-40B4-BE49-F238E27FC236}">
                <a16:creationId xmlns:a16="http://schemas.microsoft.com/office/drawing/2014/main" id="{2C33FBEE-8B61-6740-8FCC-6165E9FFD5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842422" cy="601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altLang="zh-CN" dirty="0"/>
              <a:t>Investigate the models root mean square error:</a:t>
            </a:r>
            <a:br>
              <a:rPr lang="en-US" altLang="zh-CN" dirty="0"/>
            </a:br>
            <a:endParaRPr dirty="0">
              <a:solidFill>
                <a:srgbClr val="0070C0"/>
              </a:solidFill>
            </a:endParaRPr>
          </a:p>
        </p:txBody>
      </p:sp>
      <p:pic>
        <p:nvPicPr>
          <p:cNvPr id="6" name="图片 5" descr="图表, 直方图&#10;&#10;描述已自动生成">
            <a:extLst>
              <a:ext uri="{FF2B5EF4-FFF2-40B4-BE49-F238E27FC236}">
                <a16:creationId xmlns:a16="http://schemas.microsoft.com/office/drawing/2014/main" id="{E3D43E82-46C2-1644-B93E-7EAE29146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03" y="815546"/>
            <a:ext cx="6877393" cy="416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81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直方图&#10;&#10;描述已自动生成">
            <a:extLst>
              <a:ext uri="{FF2B5EF4-FFF2-40B4-BE49-F238E27FC236}">
                <a16:creationId xmlns:a16="http://schemas.microsoft.com/office/drawing/2014/main" id="{652E732A-9712-5D44-8274-1BCB50D2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095" y="759454"/>
            <a:ext cx="5823810" cy="4112641"/>
          </a:xfrm>
          <a:prstGeom prst="rect">
            <a:avLst/>
          </a:prstGeom>
        </p:spPr>
      </p:pic>
      <p:sp>
        <p:nvSpPr>
          <p:cNvPr id="7" name="Google Shape;378;p26">
            <a:extLst>
              <a:ext uri="{FF2B5EF4-FFF2-40B4-BE49-F238E27FC236}">
                <a16:creationId xmlns:a16="http://schemas.microsoft.com/office/drawing/2014/main" id="{5841735F-0016-E540-BB2F-13AE9B856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842422" cy="601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altLang="zh-CN" dirty="0"/>
              <a:t>Weak</a:t>
            </a:r>
            <a:r>
              <a:rPr lang="zh-CN" altLang="en-US" dirty="0"/>
              <a:t> </a:t>
            </a:r>
            <a:r>
              <a:rPr lang="en-US" altLang="zh-CN" dirty="0"/>
              <a:t>Prior:</a:t>
            </a:r>
            <a:br>
              <a:rPr lang="en-US" altLang="zh-CN" dirty="0"/>
            </a:br>
            <a:endParaRPr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915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Gibbs Sampling Results (w/ Intercept)</a:t>
            </a:r>
            <a:endParaRPr/>
          </a:p>
        </p:txBody>
      </p:sp>
      <p:pic>
        <p:nvPicPr>
          <p:cNvPr id="340" name="Google Shape;3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975"/>
            <a:ext cx="4503900" cy="2876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1"/>
          <p:cNvSpPr txBox="1">
            <a:spLocks noGrp="1"/>
          </p:cNvSpPr>
          <p:nvPr>
            <p:ph type="body" idx="1"/>
          </p:nvPr>
        </p:nvSpPr>
        <p:spPr>
          <a:xfrm>
            <a:off x="2486250" y="4072057"/>
            <a:ext cx="4035300" cy="74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●"/>
            </a:pPr>
            <a:r>
              <a:rPr lang="zh-CN" dirty="0">
                <a:latin typeface="Maven Pro"/>
                <a:ea typeface="Maven Pro"/>
                <a:cs typeface="Maven Pro"/>
                <a:sym typeface="Maven Pro"/>
              </a:rPr>
              <a:t>All betas converged except for the intercept</a:t>
            </a:r>
            <a:endParaRPr dirty="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42" name="Google Shape;3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900" y="697975"/>
            <a:ext cx="4640102" cy="2963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Gibbs Sampling Results (w/o Intercept)</a:t>
            </a:r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body" idx="1"/>
          </p:nvPr>
        </p:nvSpPr>
        <p:spPr>
          <a:xfrm>
            <a:off x="2477192" y="4277917"/>
            <a:ext cx="4189615" cy="585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●"/>
            </a:pPr>
            <a:r>
              <a:rPr lang="zh-CN" dirty="0">
                <a:latin typeface="Maven Pro"/>
                <a:ea typeface="Maven Pro"/>
                <a:cs typeface="Maven Pro"/>
                <a:sym typeface="Maven Pro"/>
              </a:rPr>
              <a:t>All betas converged except for the intercept</a:t>
            </a:r>
            <a:endParaRPr dirty="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57" name="Google Shape;3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" y="700550"/>
            <a:ext cx="4572001" cy="3074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00550"/>
            <a:ext cx="4564352" cy="306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20000" cy="692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95% CI: Gibbs Sampling Results</a:t>
            </a:r>
            <a:r>
              <a:rPr lang="zh-CN" altLang="en-US" dirty="0"/>
              <a:t> </a:t>
            </a:r>
            <a:endParaRPr dirty="0"/>
          </a:p>
        </p:txBody>
      </p:sp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E2812125-A975-764A-BC7D-EB8F6788E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790" y="1463040"/>
            <a:ext cx="4425001" cy="2444698"/>
          </a:xfrm>
          <a:prstGeom prst="rect">
            <a:avLst/>
          </a:prstGeom>
        </p:spPr>
      </p:pic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9FAA1792-F3B5-1B43-BFFD-43AA0561E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9" y="1392280"/>
            <a:ext cx="4425002" cy="251545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8A51328-DE47-2E40-9FBE-0C8865C97018}"/>
              </a:ext>
            </a:extLst>
          </p:cNvPr>
          <p:cNvSpPr txBox="1"/>
          <p:nvPr/>
        </p:nvSpPr>
        <p:spPr>
          <a:xfrm>
            <a:off x="6293709" y="4151870"/>
            <a:ext cx="1857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oper Black" panose="0208090404030B020404" pitchFamily="18" charset="0"/>
                <a:cs typeface="Posterama" panose="020B0604020202020204" pitchFamily="34" charset="0"/>
              </a:rPr>
              <a:t>Without</a:t>
            </a:r>
            <a:r>
              <a:rPr lang="zh-CN" altLang="zh-CN" dirty="0">
                <a:latin typeface="Cooper Black" panose="0208090404030B020404" pitchFamily="18" charset="0"/>
                <a:cs typeface="Posterama" panose="020B0604020202020204" pitchFamily="34" charset="0"/>
              </a:rPr>
              <a:t> intercept</a:t>
            </a:r>
            <a:endParaRPr kumimoji="1" lang="zh-CN" altLang="en-US" dirty="0">
              <a:latin typeface="Cooper Black" panose="0208090404030B020404" pitchFamily="18" charset="0"/>
              <a:cs typeface="Posterama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434F66-AB73-4A4F-A041-74481DD00FC6}"/>
              </a:ext>
            </a:extLst>
          </p:cNvPr>
          <p:cNvSpPr txBox="1"/>
          <p:nvPr/>
        </p:nvSpPr>
        <p:spPr>
          <a:xfrm>
            <a:off x="1239793" y="4151870"/>
            <a:ext cx="185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oper Black" panose="0208090404030B020404" pitchFamily="18" charset="0"/>
                <a:cs typeface="Posterama" panose="020B0604020202020204" pitchFamily="34" charset="0"/>
              </a:rPr>
              <a:t>With</a:t>
            </a:r>
            <a:r>
              <a:rPr lang="zh-CN" altLang="zh-CN" dirty="0">
                <a:latin typeface="Cooper Black" panose="0208090404030B020404" pitchFamily="18" charset="0"/>
                <a:cs typeface="Posterama" panose="020B0604020202020204" pitchFamily="34" charset="0"/>
              </a:rPr>
              <a:t> intercept</a:t>
            </a:r>
            <a:endParaRPr kumimoji="1" lang="zh-CN" altLang="en-US" dirty="0">
              <a:latin typeface="Cooper Black" panose="0208090404030B020404" pitchFamily="18" charset="0"/>
              <a:cs typeface="Posterama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Tracking Individual Hurricanes</a:t>
            </a:r>
            <a:endParaRPr/>
          </a:p>
        </p:txBody>
      </p:sp>
      <p:pic>
        <p:nvPicPr>
          <p:cNvPr id="370" name="Google Shape;3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5638"/>
            <a:ext cx="4572001" cy="307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385638"/>
            <a:ext cx="4572001" cy="307403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5"/>
          <p:cNvSpPr txBox="1">
            <a:spLocks noGrp="1"/>
          </p:cNvSpPr>
          <p:nvPr>
            <p:ph type="body" idx="1"/>
          </p:nvPr>
        </p:nvSpPr>
        <p:spPr>
          <a:xfrm>
            <a:off x="133005" y="4459673"/>
            <a:ext cx="3430500" cy="384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●"/>
            </a:pPr>
            <a:r>
              <a:rPr lang="zh-CN" dirty="0">
                <a:latin typeface="Maven Pro"/>
                <a:ea typeface="Maven Pro"/>
                <a:cs typeface="Maven Pro"/>
                <a:sym typeface="Maven Pro"/>
              </a:rPr>
              <a:t>Real wind speeds observed</a:t>
            </a:r>
            <a:endParaRPr dirty="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3" name="Google Shape;373;p25"/>
          <p:cNvSpPr txBox="1">
            <a:spLocks noGrp="1"/>
          </p:cNvSpPr>
          <p:nvPr>
            <p:ph type="body" idx="1"/>
          </p:nvPr>
        </p:nvSpPr>
        <p:spPr>
          <a:xfrm>
            <a:off x="4571999" y="4461227"/>
            <a:ext cx="4422370" cy="384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●"/>
            </a:pPr>
            <a:r>
              <a:rPr lang="zh-CN" dirty="0">
                <a:latin typeface="Maven Pro"/>
                <a:ea typeface="Maven Pro"/>
                <a:cs typeface="Maven Pro"/>
                <a:sym typeface="Maven Pro"/>
              </a:rPr>
              <a:t>Predicted wind speeds from model with out intercept</a:t>
            </a:r>
            <a:endParaRPr dirty="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Hierarchical Linear Model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0" y="698650"/>
            <a:ext cx="9144000" cy="4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zh-CN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 called Mixed Effects Model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 both Within-Group Analysis and Between-Group Analysis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zh-CN" sz="15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Within-Group Analysis (Random Effects)</a:t>
            </a:r>
            <a:endParaRPr sz="15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Observations are collected with natural heterogeneity in units of subjects across the populations over research time periods.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independent and violate the underlying assumption for linear regression.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Nest data and account as </a:t>
            </a:r>
            <a:r>
              <a:rPr lang="zh-CN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Individual-level Specific effects</a:t>
            </a:r>
            <a:r>
              <a:rPr 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zh-CN" sz="15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Between-Group Analysis (Fixed Effects)</a:t>
            </a:r>
            <a:endParaRPr sz="15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Primary study Interest of analysis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Population-level mean response, shared by all subjects and considered as linearly and independently.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Predictions of Models:</a:t>
            </a:r>
            <a:br>
              <a:rPr lang="en-US" altLang="zh-CN" dirty="0"/>
            </a:br>
            <a:r>
              <a:rPr lang="zh-CN" dirty="0"/>
              <a:t>Intercept Model vs. No Intercept Model</a:t>
            </a:r>
            <a:endParaRPr dirty="0"/>
          </a:p>
        </p:txBody>
      </p:sp>
      <p:pic>
        <p:nvPicPr>
          <p:cNvPr id="379" name="Google Shape;3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383859"/>
            <a:ext cx="4572001" cy="307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83873"/>
            <a:ext cx="4572001" cy="3074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Discussion/Conclusion</a:t>
            </a:r>
            <a:endParaRPr/>
          </a:p>
        </p:txBody>
      </p:sp>
      <p:sp>
        <p:nvSpPr>
          <p:cNvPr id="386" name="Google Shape;386;p27"/>
          <p:cNvSpPr txBox="1">
            <a:spLocks noGrp="1"/>
          </p:cNvSpPr>
          <p:nvPr>
            <p:ph type="body" idx="1"/>
          </p:nvPr>
        </p:nvSpPr>
        <p:spPr>
          <a:xfrm>
            <a:off x="0" y="1306309"/>
            <a:ext cx="8855676" cy="3611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By plotting the predicted wind speed values on the same trajectories as the real data, we can see that for</a:t>
            </a:r>
            <a:r>
              <a:rPr lang="zh-CN" altLang="en-US" dirty="0"/>
              <a:t> </a:t>
            </a:r>
            <a:r>
              <a:rPr lang="en-US" altLang="zh-CN" dirty="0"/>
              <a:t>both the non-intercept and intercept model, both were able to achieve very close results to the real observed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Might need to construct the full model with more</a:t>
            </a:r>
            <a:r>
              <a:rPr lang="zh-CN" altLang="en-US" dirty="0"/>
              <a:t> </a:t>
            </a:r>
            <a:r>
              <a:rPr lang="en-US" altLang="zh-CN" dirty="0"/>
              <a:t>iterations.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More combinations of initial values should be tested to achieve</a:t>
            </a:r>
            <a:r>
              <a:rPr lang="zh-CN" altLang="en-US" dirty="0"/>
              <a:t> </a:t>
            </a:r>
            <a:r>
              <a:rPr lang="en-US" altLang="zh-CN" dirty="0"/>
              <a:t>optimal performance. Further research should be done on why the intercept is not converging.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To improve the model, we suggest trying MH algorithm in the future to update the parameters. One should</a:t>
            </a:r>
            <a:r>
              <a:rPr lang="zh-CN" altLang="en-US" dirty="0"/>
              <a:t> </a:t>
            </a:r>
            <a:r>
              <a:rPr lang="en-US" altLang="zh-CN" dirty="0"/>
              <a:t>also consider calculating the accept rate periodically during the iterations process to make sure the modeling</a:t>
            </a:r>
            <a:r>
              <a:rPr lang="zh-CN" altLang="en-US" dirty="0"/>
              <a:t> </a:t>
            </a:r>
            <a:r>
              <a:rPr lang="en-US" altLang="zh-CN" dirty="0"/>
              <a:t>22</a:t>
            </a:r>
            <a:r>
              <a:rPr lang="zh-CN" altLang="en-US" dirty="0"/>
              <a:t> </a:t>
            </a:r>
            <a:r>
              <a:rPr lang="en-US" altLang="zh-CN" dirty="0"/>
              <a:t>process is on the right track. In addition, in this study, we excluded records with times that’s not in 00:00:00,</a:t>
            </a:r>
            <a:r>
              <a:rPr lang="zh-CN" altLang="en-US" dirty="0"/>
              <a:t> </a:t>
            </a:r>
            <a:r>
              <a:rPr lang="en-US" altLang="zh-CN" dirty="0"/>
              <a:t>06:00:00, 12:00:00, 18:00:00. Further work should be done on this matter to minimize the data wasting and</a:t>
            </a:r>
            <a:r>
              <a:rPr lang="zh-CN" altLang="en-US" dirty="0"/>
              <a:t> </a:t>
            </a:r>
            <a:r>
              <a:rPr lang="en-US" altLang="zh-CN" dirty="0"/>
              <a:t>to study how to better accommodate different time intervals.</a:t>
            </a:r>
          </a:p>
          <a:p>
            <a:endParaRPr lang="en-US" altLang="zh-CN" dirty="0"/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Bayesian Inference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0" y="698650"/>
            <a:ext cx="9144000" cy="4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zh-CN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statistical inference method for estimating the parameter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zh-CN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Parameter</a:t>
            </a:r>
            <a:r>
              <a:rPr lang="en-US" altLang="zh-CN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zh-CN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regarded random variable</a:t>
            </a:r>
            <a:r>
              <a:rPr lang="en-US" altLang="zh-CN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zh-CN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follow a probability density or mass function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zh-CN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 data collection, a prior distribution for </a:t>
            </a:r>
            <a:r>
              <a:rPr lang="en-US" altLang="zh-CN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zh-CN" alt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parameter </a:t>
            </a:r>
            <a:r>
              <a:rPr lang="en-US" altLang="zh-CN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would</a:t>
            </a:r>
            <a:r>
              <a:rPr lang="zh-CN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zh-CN" alt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pre-assumed based the current belief on it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zh-CN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observed data, the prior information of parameter can be updated with estimation by posterior distribution, following </a:t>
            </a:r>
            <a:r>
              <a:rPr lang="zh-CN" sz="15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Bayes’ Rule.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zh-CN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Incorporate with </a:t>
            </a:r>
            <a:r>
              <a:rPr lang="zh-CN" sz="15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Markov Chain Monte Carlo </a:t>
            </a:r>
            <a:r>
              <a:rPr lang="zh-CN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decreasing estimation uncertainty with large sample size of parameters.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zh-CN" sz="15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Impacted by selection of proper prior</a:t>
            </a:r>
            <a:endParaRPr sz="15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zh-CN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Possible to introduce subjectivity, especially for high dimensional data. 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25" y="614325"/>
            <a:ext cx="4952950" cy="8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>
            <a:spLocks noGrp="1"/>
          </p:cNvSpPr>
          <p:nvPr>
            <p:ph type="body" idx="1"/>
          </p:nvPr>
        </p:nvSpPr>
        <p:spPr>
          <a:xfrm>
            <a:off x="204775" y="1927650"/>
            <a:ext cx="88392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C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Explore the population-level changing trend of hurricane wind speed over years for a total of 356 hurricane groups.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C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Population-level</a:t>
            </a:r>
            <a:r>
              <a:rPr lang="zh-C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intercept, Month, Year and Type.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C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Individual-level: </a:t>
            </a:r>
            <a:r>
              <a:rPr lang="zh-C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wind speed for t-1 time point, the change of latitude, longitude and wind speed. 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75" y="416850"/>
            <a:ext cx="8839198" cy="90906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6"/>
          <p:cNvSpPr txBox="1"/>
          <p:nvPr/>
        </p:nvSpPr>
        <p:spPr>
          <a:xfrm>
            <a:off x="204775" y="3685975"/>
            <a:ext cx="8697000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749" y="3547275"/>
            <a:ext cx="4008501" cy="11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Posterior Distribution Inference</a:t>
            </a:r>
            <a:endParaRPr/>
          </a:p>
        </p:txBody>
      </p:sp>
      <p:pic>
        <p:nvPicPr>
          <p:cNvPr id="305" name="Google Shape;3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114" y="669925"/>
            <a:ext cx="6187777" cy="8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50" y="1504863"/>
            <a:ext cx="7500674" cy="272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6153" y="4233175"/>
            <a:ext cx="4501481" cy="8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Posterior Distribution Inference</a:t>
            </a:r>
            <a:endParaRPr/>
          </a:p>
        </p:txBody>
      </p:sp>
      <p:pic>
        <p:nvPicPr>
          <p:cNvPr id="313" name="Google Shape;3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1625"/>
            <a:ext cx="4845775" cy="291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775" y="2230300"/>
            <a:ext cx="4298225" cy="6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7600" y="3832275"/>
            <a:ext cx="6808787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8"/>
          <p:cNvSpPr txBox="1"/>
          <p:nvPr/>
        </p:nvSpPr>
        <p:spPr>
          <a:xfrm>
            <a:off x="5290200" y="1922300"/>
            <a:ext cx="268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General Inverse Gamma: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Posterior Distribution Inference</a:t>
            </a:r>
            <a:endParaRPr/>
          </a:p>
        </p:txBody>
      </p:sp>
      <p:pic>
        <p:nvPicPr>
          <p:cNvPr id="322" name="Google Shape;3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375" y="802375"/>
            <a:ext cx="7085401" cy="22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576" y="3305575"/>
            <a:ext cx="3661776" cy="57440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9"/>
          <p:cNvSpPr txBox="1"/>
          <p:nvPr/>
        </p:nvSpPr>
        <p:spPr>
          <a:xfrm>
            <a:off x="1148375" y="3392675"/>
            <a:ext cx="268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General Inverse Wishart:</a:t>
            </a:r>
            <a:endParaRPr/>
          </a:p>
        </p:txBody>
      </p:sp>
      <p:pic>
        <p:nvPicPr>
          <p:cNvPr id="325" name="Google Shape;3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1325" y="4165488"/>
            <a:ext cx="6079508" cy="825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Posterior Distribution Inference</a:t>
            </a:r>
            <a:endParaRPr dirty="0"/>
          </a:p>
        </p:txBody>
      </p:sp>
      <p:pic>
        <p:nvPicPr>
          <p:cNvPr id="331" name="Google Shape;3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87" y="810912"/>
            <a:ext cx="5541125" cy="22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1355" y="1104161"/>
            <a:ext cx="1696625" cy="13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0"/>
          <p:cNvSpPr txBox="1"/>
          <p:nvPr/>
        </p:nvSpPr>
        <p:spPr>
          <a:xfrm>
            <a:off x="1438794" y="4321505"/>
            <a:ext cx="563533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Maximum</a:t>
            </a:r>
            <a:r>
              <a:rPr lang="zh-CN" altLang="en-US" dirty="0"/>
              <a:t> </a:t>
            </a:r>
            <a:r>
              <a:rPr lang="en-US" altLang="zh-CN" dirty="0"/>
              <a:t>Likelihood</a:t>
            </a:r>
            <a:r>
              <a:rPr lang="zh-CN" altLang="en-US" dirty="0"/>
              <a:t> </a:t>
            </a:r>
            <a:r>
              <a:rPr lang="en-US" altLang="zh-CN" dirty="0"/>
              <a:t>Estimator</a:t>
            </a:r>
            <a:r>
              <a:rPr lang="zh-CN" dirty="0"/>
              <a:t> sampling distribution.</a:t>
            </a:r>
            <a:endParaRPr dirty="0"/>
          </a:p>
        </p:txBody>
      </p:sp>
      <p:pic>
        <p:nvPicPr>
          <p:cNvPr id="9" name="图片 8" descr="图示, 示意图&#10;&#10;中度可信度描述已自动生成">
            <a:extLst>
              <a:ext uri="{FF2B5EF4-FFF2-40B4-BE49-F238E27FC236}">
                <a16:creationId xmlns:a16="http://schemas.microsoft.com/office/drawing/2014/main" id="{E9A99F9D-76F8-AB44-B6DB-7B748EE91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412" y="3316161"/>
            <a:ext cx="30861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0;p20">
            <a:extLst>
              <a:ext uri="{FF2B5EF4-FFF2-40B4-BE49-F238E27FC236}">
                <a16:creationId xmlns:a16="http://schemas.microsoft.com/office/drawing/2014/main" id="{FA2EF9D1-5907-C747-B969-372A5E93BC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Chain</a:t>
            </a:r>
            <a:r>
              <a:rPr lang="zh-CN" altLang="en-US" dirty="0"/>
              <a:t> </a:t>
            </a:r>
            <a:r>
              <a:rPr lang="en-US" altLang="zh-CN" dirty="0"/>
              <a:t>Monte</a:t>
            </a:r>
            <a:r>
              <a:rPr lang="zh-CN" altLang="en-US" dirty="0"/>
              <a:t> </a:t>
            </a:r>
            <a:r>
              <a:rPr lang="en-US" altLang="zh-CN" dirty="0"/>
              <a:t>Carlo</a:t>
            </a:r>
            <a:endParaRPr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DA5473-AEC1-E94D-AE20-40139C3355DF}"/>
              </a:ext>
            </a:extLst>
          </p:cNvPr>
          <p:cNvSpPr txBox="1"/>
          <p:nvPr/>
        </p:nvSpPr>
        <p:spPr>
          <a:xfrm>
            <a:off x="556953" y="1248311"/>
            <a:ext cx="7614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Gibbs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Sampling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sz="1600" dirty="0"/>
          </a:p>
        </p:txBody>
      </p:sp>
      <p:pic>
        <p:nvPicPr>
          <p:cNvPr id="12" name="图片 11" descr="卡通人物&#10;&#10;中度可信度描述已自动生成">
            <a:extLst>
              <a:ext uri="{FF2B5EF4-FFF2-40B4-BE49-F238E27FC236}">
                <a16:creationId xmlns:a16="http://schemas.microsoft.com/office/drawing/2014/main" id="{9715E78D-31EA-0A42-BECB-5F4FF11B9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28" y="2096799"/>
            <a:ext cx="393700" cy="406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F122933-4612-ED41-A0FC-538F40AF0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28" y="2640302"/>
            <a:ext cx="3911600" cy="406400"/>
          </a:xfrm>
          <a:prstGeom prst="rect">
            <a:avLst/>
          </a:prstGeom>
        </p:spPr>
      </p:pic>
      <p:pic>
        <p:nvPicPr>
          <p:cNvPr id="16" name="图片 15" descr="卡通人物&#10;&#10;中度可信度描述已自动生成">
            <a:extLst>
              <a:ext uri="{FF2B5EF4-FFF2-40B4-BE49-F238E27FC236}">
                <a16:creationId xmlns:a16="http://schemas.microsoft.com/office/drawing/2014/main" id="{0E01AED1-D189-E24D-AF42-1B256202C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79" y="3183805"/>
            <a:ext cx="393700" cy="393700"/>
          </a:xfrm>
          <a:prstGeom prst="rect">
            <a:avLst/>
          </a:prstGeom>
        </p:spPr>
      </p:pic>
      <p:pic>
        <p:nvPicPr>
          <p:cNvPr id="18" name="图片 17" descr="图片包含 徽标&#10;&#10;描述已自动生成">
            <a:extLst>
              <a:ext uri="{FF2B5EF4-FFF2-40B4-BE49-F238E27FC236}">
                <a16:creationId xmlns:a16="http://schemas.microsoft.com/office/drawing/2014/main" id="{8264E3BF-BD28-104B-BA82-F897F75AA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79" y="3714608"/>
            <a:ext cx="546100" cy="3556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8080847-4A41-D449-9710-4AE3E8FBE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79" y="4245411"/>
            <a:ext cx="2667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36922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596</Words>
  <Application>Microsoft Macintosh PowerPoint</Application>
  <PresentationFormat>全屏显示(16:9)</PresentationFormat>
  <Paragraphs>61</Paragraphs>
  <Slides>21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Maven Pro</vt:lpstr>
      <vt:lpstr>Cooper Black</vt:lpstr>
      <vt:lpstr>Nunito</vt:lpstr>
      <vt:lpstr>Arial</vt:lpstr>
      <vt:lpstr>Momentum</vt:lpstr>
      <vt:lpstr>A Hierarchical Bayesian Model for Hurricane Trajectories</vt:lpstr>
      <vt:lpstr>Hierarchical Linear Model</vt:lpstr>
      <vt:lpstr>Bayesian Inference</vt:lpstr>
      <vt:lpstr>PowerPoint 演示文稿</vt:lpstr>
      <vt:lpstr>Posterior Distribution Inference</vt:lpstr>
      <vt:lpstr>Posterior Distribution Inference</vt:lpstr>
      <vt:lpstr>Posterior Distribution Inference</vt:lpstr>
      <vt:lpstr>Posterior Distribution Inference</vt:lpstr>
      <vt:lpstr>Markov Chain Monte Carlo</vt:lpstr>
      <vt:lpstr>Discussion on MC Chain: Warm Start</vt:lpstr>
      <vt:lpstr>PowerPoint 演示文稿</vt:lpstr>
      <vt:lpstr>Discussion on MC Chain: Up Chain</vt:lpstr>
      <vt:lpstr>Discussion on MC Chain: Down Chain</vt:lpstr>
      <vt:lpstr>Investigate the models root mean square error: </vt:lpstr>
      <vt:lpstr>Weak Prior: </vt:lpstr>
      <vt:lpstr>Gibbs Sampling Results (w/ Intercept)</vt:lpstr>
      <vt:lpstr>Gibbs Sampling Results (w/o Intercept)</vt:lpstr>
      <vt:lpstr>95% CI: Gibbs Sampling Results </vt:lpstr>
      <vt:lpstr>Tracking Individual Hurricanes</vt:lpstr>
      <vt:lpstr>Predictions of Models: Intercept Model vs. No Intercept Model</vt:lpstr>
      <vt:lpstr>Discussion/Conclusion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Hierarchical Bayesian Model for Hurricane Trajectories</dc:title>
  <cp:lastModifiedBy>Rosa Wang</cp:lastModifiedBy>
  <cp:revision>12</cp:revision>
  <dcterms:modified xsi:type="dcterms:W3CDTF">2021-04-26T14:09:47Z</dcterms:modified>
</cp:coreProperties>
</file>